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2"/>
  </p:notesMasterIdLst>
  <p:sldIdLst>
    <p:sldId id="259" r:id="rId2"/>
    <p:sldId id="285" r:id="rId3"/>
    <p:sldId id="260" r:id="rId4"/>
    <p:sldId id="287" r:id="rId5"/>
    <p:sldId id="288" r:id="rId6"/>
    <p:sldId id="289" r:id="rId7"/>
    <p:sldId id="292" r:id="rId8"/>
    <p:sldId id="293" r:id="rId9"/>
    <p:sldId id="263" r:id="rId10"/>
    <p:sldId id="264" r:id="rId11"/>
    <p:sldId id="265" r:id="rId12"/>
    <p:sldId id="266" r:id="rId13"/>
    <p:sldId id="261" r:id="rId14"/>
    <p:sldId id="262" r:id="rId15"/>
    <p:sldId id="269" r:id="rId16"/>
    <p:sldId id="282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6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8"/>
    <p:restoredTop sz="96015"/>
  </p:normalViewPr>
  <p:slideViewPr>
    <p:cSldViewPr snapToGrid="0" snapToObjects="1">
      <p:cViewPr varScale="1">
        <p:scale>
          <a:sx n="107" d="100"/>
          <a:sy n="107" d="100"/>
        </p:scale>
        <p:origin x="184" y="768"/>
      </p:cViewPr>
      <p:guideLst/>
    </p:cSldViewPr>
  </p:slideViewPr>
  <p:outlineViewPr>
    <p:cViewPr>
      <p:scale>
        <a:sx n="33" d="100"/>
        <a:sy n="33" d="100"/>
      </p:scale>
      <p:origin x="0" y="-123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423AA-3195-4444-9091-98E40D31D5D1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C456-D421-D74F-94F5-75DC04F6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7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2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B45B3-204B-44F5-BE96-805D84DD98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8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3C456-D421-D74F-94F5-75DC04F6F2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CA263E-8831-FC46-8C17-9ABFFE47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2" y="2160222"/>
            <a:ext cx="9209315" cy="17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58688-43B9-2949-9F78-5449D544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4645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CF577-6B2A-DF4A-8F4B-3A4C5CAD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5499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818C6-F29C-904B-931D-63092340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209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EF845-5704-424B-AFF2-2926707A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5404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92448-E1DC-B145-83E5-EEB6098C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3971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5FA0D-DB9F-474C-BF78-74558B5A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97BF88-E869-E14E-AB6C-588ADC3D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834" y="63348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114068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0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C7A88-8490-DE44-8B4E-8207C418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8350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94264-FFC2-FD48-82D1-1C6955BB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7692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C636B8-28F0-E345-BD7C-636656FC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5714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75D3E-9B7A-5D4A-A7CB-6453A742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1721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3E03C-F1BB-D442-AF8B-C26CABDF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958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E0675-A8F9-B149-8C79-D5C53B09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4312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C97F4-12AF-E94B-B4A5-71852EFA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7035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5B66C-FC3B-B54F-AB78-495CC376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4" y="6182460"/>
            <a:ext cx="2026678" cy="39074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3870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acc.edu/disabilities/Pages/disabilitystaff.aspx" TargetMode="External"/><Relationship Id="rId2" Type="http://schemas.openxmlformats.org/officeDocument/2006/relationships/hyperlink" Target="mailto:dso@dma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moteTesting@dmacc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ctestingcenter@dmacc.edu" TargetMode="External"/><Relationship Id="rId2" Type="http://schemas.openxmlformats.org/officeDocument/2006/relationships/hyperlink" Target="https://www.dmacc.edu/urban/aac/Pages/welcom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bbmedia.dmacc.edu/bbTraining/Shared%20Documents/DMACC%20Online%20Tutoring%20Support%20Information.pdf?d=we0086e31714e4e6480bd22b6580b702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vordonezjones@dmacc.edu" TargetMode="External"/><Relationship Id="rId3" Type="http://schemas.openxmlformats.org/officeDocument/2006/relationships/hyperlink" Target="mailto:aacchemistryphysics@dmacc.edu" TargetMode="External"/><Relationship Id="rId7" Type="http://schemas.openxmlformats.org/officeDocument/2006/relationships/hyperlink" Target="mailto:aacbiology@dmacc.edu" TargetMode="External"/><Relationship Id="rId2" Type="http://schemas.openxmlformats.org/officeDocument/2006/relationships/hyperlink" Target="https://www.dmacc.edu/academicachievement/Pages/welcom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acwritinglab@dmacc.edu" TargetMode="External"/><Relationship Id="rId5" Type="http://schemas.openxmlformats.org/officeDocument/2006/relationships/hyperlink" Target="mailto:aacmath@dmacc.edu" TargetMode="External"/><Relationship Id="rId10" Type="http://schemas.openxmlformats.org/officeDocument/2006/relationships/hyperlink" Target="mailto:sgbittner@dmacc.edu" TargetMode="External"/><Relationship Id="rId4" Type="http://schemas.openxmlformats.org/officeDocument/2006/relationships/hyperlink" Target="mailto:aacaccounting@dmacc.edu" TargetMode="External"/><Relationship Id="rId9" Type="http://schemas.openxmlformats.org/officeDocument/2006/relationships/hyperlink" Target="mailto:krbaskerville@dmacc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assclinicalassociates.com/" TargetMode="External"/><Relationship Id="rId2" Type="http://schemas.openxmlformats.org/officeDocument/2006/relationships/hyperlink" Target="https://www.dmacc.edu/counseling/Pages/counselingstaff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acc.edu/campushealth/Pages/welcome.aspx" TargetMode="External"/><Relationship Id="rId2" Type="http://schemas.openxmlformats.org/officeDocument/2006/relationships/hyperlink" Target="https://www.dmacc.edu/counseling/Pages/welcom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foster2@dmacc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acc.edu/advising/pages/findadvisor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dmacc.edu/phone/Pages/welcome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macc.edu/registration/Pages/summer-class-delivery.asp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ffladroma@dmacc.edu" TargetMode="External"/><Relationship Id="rId7" Type="http://schemas.openxmlformats.org/officeDocument/2006/relationships/hyperlink" Target="mailto:ajfinnegan1@dmacc.edu" TargetMode="External"/><Relationship Id="rId2" Type="http://schemas.openxmlformats.org/officeDocument/2006/relationships/hyperlink" Target="mailto:ajrodenborn@dmac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mhedberg@dmacc.edu" TargetMode="External"/><Relationship Id="rId5" Type="http://schemas.openxmlformats.org/officeDocument/2006/relationships/hyperlink" Target="mailto:klolds@dmacc.edu" TargetMode="External"/><Relationship Id="rId4" Type="http://schemas.openxmlformats.org/officeDocument/2006/relationships/hyperlink" Target="mailto:mmmcclure@dmacc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macc.blackboard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acc.edu/testingcenter/Pages/welcom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hyperlink" Target="mailto:RemoteTesting@dmac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5947170-E6BA-475F-9A00-9158F9B8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Welcome to Our Virtual and Online Course Support Workshop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6E4E2-9583-45F3-8828-DD6235A4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6351"/>
            <a:ext cx="8596668" cy="41961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Settle in – we’ll get started soon.</a:t>
            </a:r>
          </a:p>
          <a:p>
            <a:r>
              <a:rPr lang="en-US" dirty="0"/>
              <a:t>Make sure you’re using Chrome       or Firefox </a:t>
            </a:r>
            <a:r>
              <a:rPr lang="en-US" b="1" dirty="0"/>
              <a:t>      </a:t>
            </a:r>
            <a:r>
              <a:rPr lang="en-US" dirty="0"/>
              <a:t>. </a:t>
            </a:r>
          </a:p>
          <a:p>
            <a:r>
              <a:rPr lang="en-US" dirty="0"/>
              <a:t>Please turn off your video and microphone to minimize connection and feedback issues. </a:t>
            </a:r>
          </a:p>
          <a:p>
            <a:r>
              <a:rPr lang="en-US" dirty="0"/>
              <a:t>If you have questions throughout the session, add them to the chat: </a:t>
            </a:r>
          </a:p>
          <a:p>
            <a:pPr lvl="1"/>
            <a:r>
              <a:rPr lang="en-US" dirty="0"/>
              <a:t>Open the panel by clicking on the purple tab in the lower-right corner.</a:t>
            </a:r>
          </a:p>
          <a:p>
            <a:pPr lvl="1"/>
            <a:r>
              <a:rPr lang="en-US" dirty="0"/>
              <a:t>You can also access video/audio settings by clicking on the gear icon in this panel.</a:t>
            </a:r>
          </a:p>
          <a:p>
            <a:r>
              <a:rPr lang="en-US" dirty="0"/>
              <a:t>If you wish to ask vocally, click the raise your hand icon:</a:t>
            </a:r>
          </a:p>
          <a:p>
            <a:pPr lvl="1"/>
            <a:r>
              <a:rPr lang="en-US" dirty="0"/>
              <a:t>When ready, the moderator will prompt you to turn on your microphone.</a:t>
            </a:r>
          </a:p>
          <a:p>
            <a:r>
              <a:rPr lang="en-US" dirty="0"/>
              <a:t>If at any point during the session you experience connection issues, try leaving and coming back in.</a:t>
            </a:r>
          </a:p>
          <a:p>
            <a:r>
              <a:rPr lang="en-US" b="1" i="1" dirty="0"/>
              <a:t>Note: This session will be recorded and shared with you and publicly on the DMACC website.</a:t>
            </a:r>
            <a:endParaRPr lang="en-US" b="1" dirty="0"/>
          </a:p>
        </p:txBody>
      </p:sp>
      <p:pic>
        <p:nvPicPr>
          <p:cNvPr id="7" name="Picture 6" descr="Collaborate microphone and webcam icons">
            <a:extLst>
              <a:ext uri="{FF2B5EF4-FFF2-40B4-BE49-F238E27FC236}">
                <a16:creationId xmlns:a16="http://schemas.microsoft.com/office/drawing/2014/main" id="{0103FBC1-7A9C-3A46-8BEE-63BEDAE70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505" y="2674331"/>
            <a:ext cx="1001859" cy="44628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13" descr="Collaborate chat icon">
            <a:extLst>
              <a:ext uri="{FF2B5EF4-FFF2-40B4-BE49-F238E27FC236}">
                <a16:creationId xmlns:a16="http://schemas.microsoft.com/office/drawing/2014/main" id="{179B5F87-6F11-9842-B2E7-E6D2939D95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7430" y="3210598"/>
            <a:ext cx="442784" cy="37070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7" name="Picture 16" descr="Collaborate raise hand icon">
            <a:extLst>
              <a:ext uri="{FF2B5EF4-FFF2-40B4-BE49-F238E27FC236}">
                <a16:creationId xmlns:a16="http://schemas.microsoft.com/office/drawing/2014/main" id="{46A733F7-2493-8B46-9646-F6C39970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726" y="4301910"/>
            <a:ext cx="448584" cy="43099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3" name="Picture 2" descr="Google Chrome icon">
            <a:extLst>
              <a:ext uri="{FF2B5EF4-FFF2-40B4-BE49-F238E27FC236}">
                <a16:creationId xmlns:a16="http://schemas.microsoft.com/office/drawing/2014/main" id="{90B10288-6F88-C94F-83BF-BB5A64FC1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452" y="2359884"/>
            <a:ext cx="348698" cy="33646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5" name="Picture 4" descr="Mozilla Firefox icon">
            <a:extLst>
              <a:ext uri="{FF2B5EF4-FFF2-40B4-BE49-F238E27FC236}">
                <a16:creationId xmlns:a16="http://schemas.microsoft.com/office/drawing/2014/main" id="{83764461-3C3E-B643-AF07-F32A57598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3320" y="2359883"/>
            <a:ext cx="354488" cy="33646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" name="Picture 3" descr="Collaborate open panel icon">
            <a:extLst>
              <a:ext uri="{FF2B5EF4-FFF2-40B4-BE49-F238E27FC236}">
                <a16:creationId xmlns:a16="http://schemas.microsoft.com/office/drawing/2014/main" id="{66AA338F-833A-B540-8881-149528672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7336" y="3657251"/>
            <a:ext cx="453079" cy="37070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8092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46B5-4F03-4BC2-9A99-F1077D2F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7BB5-7BB0-4A9C-9382-2C078079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1949"/>
            <a:ext cx="8596668" cy="4636451"/>
          </a:xfrm>
        </p:spPr>
        <p:txBody>
          <a:bodyPr>
            <a:normAutofit/>
          </a:bodyPr>
          <a:lstStyle/>
          <a:p>
            <a:r>
              <a:rPr lang="en-US" b="1" dirty="0"/>
              <a:t>Make-Up Exams</a:t>
            </a:r>
          </a:p>
          <a:p>
            <a:pPr lvl="1"/>
            <a:r>
              <a:rPr lang="en-US" dirty="0"/>
              <a:t>Student to consult with faculty member for all make up exams</a:t>
            </a:r>
          </a:p>
          <a:p>
            <a:pPr lvl="1"/>
            <a:r>
              <a:rPr lang="en-US" dirty="0"/>
              <a:t>Faculty: May use Blackboard exams, </a:t>
            </a:r>
            <a:r>
              <a:rPr lang="en-US" dirty="0" err="1"/>
              <a:t>Respondus</a:t>
            </a:r>
            <a:r>
              <a:rPr lang="en-US" dirty="0"/>
              <a:t> </a:t>
            </a:r>
            <a:r>
              <a:rPr lang="en-US" dirty="0" err="1"/>
              <a:t>LockDown</a:t>
            </a:r>
            <a:r>
              <a:rPr lang="en-US" dirty="0"/>
              <a:t> Browser, </a:t>
            </a:r>
            <a:r>
              <a:rPr lang="en-US" dirty="0" err="1"/>
              <a:t>Respondus</a:t>
            </a:r>
            <a:r>
              <a:rPr lang="en-US" dirty="0"/>
              <a:t> Monitor, or </a:t>
            </a:r>
            <a:r>
              <a:rPr lang="en-US" dirty="0" err="1"/>
              <a:t>ProctorU</a:t>
            </a:r>
            <a:endParaRPr lang="en-US" dirty="0"/>
          </a:p>
          <a:p>
            <a:r>
              <a:rPr lang="en-US" b="1" dirty="0"/>
              <a:t>Disability Services and Students with Accommodations</a:t>
            </a:r>
          </a:p>
          <a:p>
            <a:pPr lvl="1"/>
            <a:r>
              <a:rPr lang="en-US" dirty="0"/>
              <a:t>Consult with Disability Services (</a:t>
            </a:r>
            <a:r>
              <a:rPr lang="en-US" dirty="0">
                <a:hlinkClick r:id="rId2"/>
              </a:rPr>
              <a:t>dso@dmacc.edu</a:t>
            </a:r>
            <a:r>
              <a:rPr lang="en-US" dirty="0"/>
              <a:t>) or </a:t>
            </a:r>
            <a:r>
              <a:rPr lang="en-US" dirty="0">
                <a:hlinkClick r:id="rId3"/>
              </a:rPr>
              <a:t>Campus Liaisons</a:t>
            </a:r>
            <a:r>
              <a:rPr lang="en-US" dirty="0"/>
              <a:t> for students requesting a scribe, extended time, or other accommodations. </a:t>
            </a:r>
          </a:p>
          <a:p>
            <a:r>
              <a:rPr lang="en-US" b="1" dirty="0"/>
              <a:t>Most other exams are temporarily suspended at this time. </a:t>
            </a:r>
          </a:p>
          <a:p>
            <a:pPr lvl="1"/>
            <a:r>
              <a:rPr lang="en-US" dirty="0"/>
              <a:t>If program departments have additional requests for remote testing, please contact </a:t>
            </a:r>
            <a:r>
              <a:rPr lang="en-US" dirty="0">
                <a:hlinkClick r:id="rId4"/>
              </a:rPr>
              <a:t>RemoteTesting@dmacc.edu</a:t>
            </a:r>
            <a:r>
              <a:rPr lang="en-US" dirty="0"/>
              <a:t>. </a:t>
            </a:r>
          </a:p>
          <a:p>
            <a:r>
              <a:rPr lang="en-US" b="1" dirty="0"/>
              <a:t>ALEKS Workshops </a:t>
            </a:r>
            <a:r>
              <a:rPr lang="en-US" dirty="0"/>
              <a:t>will be available remotely starting the week of May 18. More details to follow.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4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C542-74E8-43C1-95A1-610A6059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District-Wide Tutoring: 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B8DE-0B3F-41AD-B216-4E3A08DC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6005"/>
            <a:ext cx="7453792" cy="5029201"/>
          </a:xfrm>
        </p:spPr>
        <p:txBody>
          <a:bodyPr>
            <a:normAutofit/>
          </a:bodyPr>
          <a:lstStyle/>
          <a:p>
            <a:r>
              <a:rPr lang="en-US" sz="2400" b="1" dirty="0">
                <a:hlinkClick r:id="rId2"/>
              </a:rPr>
              <a:t>DMACC Online Tutoring (DOT)</a:t>
            </a:r>
            <a:r>
              <a:rPr lang="en-US" sz="2400" b="1" dirty="0"/>
              <a:t>—</a:t>
            </a:r>
            <a:r>
              <a:rPr lang="en-US" sz="2400" dirty="0"/>
              <a:t>Work with faculty through Blackboard Collaborate</a:t>
            </a:r>
          </a:p>
          <a:p>
            <a:pPr lvl="1"/>
            <a:r>
              <a:rPr lang="en-US" sz="2000" dirty="0"/>
              <a:t>Use Google Chrome when entering a session.</a:t>
            </a:r>
          </a:p>
          <a:p>
            <a:pPr lvl="1"/>
            <a:r>
              <a:rPr lang="en-US" sz="2000" dirty="0"/>
              <a:t>Labs covered: Math, Science, Social Science, Writing, Library/Research, Accounting, Computer, and Engineering/C++ Program Languages </a:t>
            </a:r>
          </a:p>
          <a:p>
            <a:pPr lvl="1"/>
            <a:r>
              <a:rPr lang="en-US" sz="2000" dirty="0"/>
              <a:t>Hours: day, evening, and weekends. </a:t>
            </a:r>
          </a:p>
          <a:p>
            <a:pPr lvl="1"/>
            <a:r>
              <a:rPr lang="en-US" sz="2000" dirty="0"/>
              <a:t>Closed on Thursday, May 7 at 1:30 pm and reopens Tuesday, May 26. </a:t>
            </a:r>
          </a:p>
          <a:p>
            <a:pPr lvl="1"/>
            <a:r>
              <a:rPr lang="en-US" sz="2000" dirty="0"/>
              <a:t>If you have more questions, please contact </a:t>
            </a:r>
            <a:r>
              <a:rPr lang="en-US" sz="2000" dirty="0">
                <a:hlinkClick r:id="rId3"/>
              </a:rPr>
              <a:t>uctestingcenter@dmacc.edu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4" name="Picture 3" descr="DOT Flyer">
            <a:hlinkClick r:id="rId4"/>
            <a:extLst>
              <a:ext uri="{FF2B5EF4-FFF2-40B4-BE49-F238E27FC236}">
                <a16:creationId xmlns:a16="http://schemas.microsoft.com/office/drawing/2014/main" id="{BEA40BC4-3A39-4654-B158-714B46B56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589" y="1270000"/>
            <a:ext cx="3383540" cy="439746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436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3F76-1AEE-4C62-8457-C1A856E8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District-Wide Tutoring: DTE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5F49-E866-481D-B87C-F8D6B498C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5549"/>
            <a:ext cx="8596668" cy="502472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DMACC Tutoring through Email (DTE)—</a:t>
            </a:r>
            <a:r>
              <a:rPr lang="en-US" sz="2400" dirty="0"/>
              <a:t>Work with faculty to answer questions through email.</a:t>
            </a:r>
          </a:p>
          <a:p>
            <a:pPr lvl="1"/>
            <a:r>
              <a:rPr lang="en-US" sz="2000" dirty="0"/>
              <a:t>For detailed hours and availability, please go to the </a:t>
            </a:r>
            <a:r>
              <a:rPr lang="en-US" sz="2000" dirty="0">
                <a:hlinkClick r:id="rId2"/>
              </a:rPr>
              <a:t>Ankeny Academic Achievement Center </a:t>
            </a:r>
            <a:r>
              <a:rPr lang="en-US" sz="2000" dirty="0"/>
              <a:t>webpage. </a:t>
            </a:r>
          </a:p>
          <a:p>
            <a:pPr lvl="1"/>
            <a:r>
              <a:rPr lang="en-US" sz="2000" dirty="0"/>
              <a:t>Chemistry and Physics: </a:t>
            </a:r>
            <a:r>
              <a:rPr lang="en-US" sz="2000" u="sng" dirty="0">
                <a:hlinkClick r:id="rId3"/>
              </a:rPr>
              <a:t>aacchemistryphysics@dmacc.edu</a:t>
            </a:r>
            <a:r>
              <a:rPr lang="en-US" sz="2000" dirty="0"/>
              <a:t> </a:t>
            </a:r>
          </a:p>
          <a:p>
            <a:pPr lvl="1"/>
            <a:r>
              <a:rPr lang="en-US" sz="2000" dirty="0"/>
              <a:t>Accounting: </a:t>
            </a:r>
            <a:r>
              <a:rPr lang="en-US" sz="2000" dirty="0">
                <a:hlinkClick r:id="rId4"/>
              </a:rPr>
              <a:t>aacaccounting@dmacc.edu</a:t>
            </a:r>
            <a:endParaRPr lang="en-US" sz="2000" dirty="0"/>
          </a:p>
          <a:p>
            <a:pPr lvl="1"/>
            <a:r>
              <a:rPr lang="en-US" sz="2000" dirty="0"/>
              <a:t>Math: </a:t>
            </a:r>
            <a:r>
              <a:rPr lang="en-US" sz="2000" dirty="0">
                <a:hlinkClick r:id="rId5"/>
              </a:rPr>
              <a:t>aacmath@dmacc.edu</a:t>
            </a:r>
            <a:endParaRPr lang="en-US" sz="2000" dirty="0"/>
          </a:p>
          <a:p>
            <a:pPr lvl="1"/>
            <a:r>
              <a:rPr lang="en-US" sz="2000" dirty="0"/>
              <a:t>Writing Lab: </a:t>
            </a:r>
            <a:r>
              <a:rPr lang="en-US" sz="2000" dirty="0">
                <a:hlinkClick r:id="rId6"/>
              </a:rPr>
              <a:t>aacwritinglab@dmacc.edu</a:t>
            </a:r>
            <a:endParaRPr lang="en-US" sz="2000" dirty="0"/>
          </a:p>
          <a:p>
            <a:pPr lvl="1"/>
            <a:r>
              <a:rPr lang="en-US" sz="2000" dirty="0"/>
              <a:t>Biology: </a:t>
            </a:r>
            <a:r>
              <a:rPr lang="en-US" sz="2000" dirty="0">
                <a:hlinkClick r:id="rId7"/>
              </a:rPr>
              <a:t>aacbiology@dmacc.edu</a:t>
            </a:r>
            <a:r>
              <a:rPr lang="en-US" sz="2000" dirty="0"/>
              <a:t> </a:t>
            </a:r>
          </a:p>
          <a:p>
            <a:pPr lvl="1"/>
            <a:r>
              <a:rPr lang="en-US" sz="2000" dirty="0"/>
              <a:t>Spanish: </a:t>
            </a:r>
            <a:r>
              <a:rPr lang="en-US" sz="2000" dirty="0">
                <a:hlinkClick r:id="rId8"/>
              </a:rPr>
              <a:t>svordonezjones@dmacc.edu</a:t>
            </a:r>
            <a:r>
              <a:rPr lang="en-US" sz="2000" dirty="0"/>
              <a:t> </a:t>
            </a:r>
          </a:p>
          <a:p>
            <a:pPr lvl="1"/>
            <a:r>
              <a:rPr lang="en-US" sz="2000" dirty="0"/>
              <a:t>SDV 108: </a:t>
            </a:r>
            <a:r>
              <a:rPr lang="en-US" sz="2000" dirty="0">
                <a:hlinkClick r:id="rId9"/>
              </a:rPr>
              <a:t>krbaskerville@dmacc.edu</a:t>
            </a:r>
            <a:r>
              <a:rPr lang="en-US" sz="2000" dirty="0"/>
              <a:t> </a:t>
            </a:r>
          </a:p>
          <a:p>
            <a:r>
              <a:rPr lang="en-US" sz="2400" dirty="0"/>
              <a:t>If you have questions about DTE or subject areas NOT covered, please contact Sharon Bittner at </a:t>
            </a:r>
            <a:r>
              <a:rPr lang="en-US" sz="2400" dirty="0">
                <a:hlinkClick r:id="rId10"/>
              </a:rPr>
              <a:t>sgbittner@dmacc.edu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6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DMACC Counseling (Student Services)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0516"/>
            <a:ext cx="8596668" cy="50171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Host: </a:t>
            </a:r>
            <a:r>
              <a:rPr lang="en-US" sz="2000" dirty="0"/>
              <a:t>Mary McClure, Ankeny Campus Counselor and Faculty member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What We Do: </a:t>
            </a:r>
            <a:r>
              <a:rPr lang="en-US" sz="2000" dirty="0"/>
              <a:t>Provide mental health and personal counseling services to all current students free of charge.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Sessions are available via Zoom or phone call.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Check out the </a:t>
            </a:r>
            <a:r>
              <a:rPr lang="en-US" sz="2000" dirty="0">
                <a:hlinkClick r:id="rId2"/>
              </a:rPr>
              <a:t>Counseling Staff page </a:t>
            </a:r>
            <a:r>
              <a:rPr lang="en-US" sz="2000" dirty="0"/>
              <a:t>(easily found in the A-Z index) to find a listing of counselors available on your campus.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DMACC also provides free telehealth sessions through the Student Assistance Program at </a:t>
            </a:r>
            <a:r>
              <a:rPr lang="en-US" sz="2000" dirty="0">
                <a:hlinkClick r:id="rId3"/>
              </a:rPr>
              <a:t>Compass Counseling</a:t>
            </a:r>
            <a:r>
              <a:rPr lang="en-US" sz="20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Mental Health virtual seminars are being held during the last few weeks of the semester. Check the </a:t>
            </a:r>
            <a:r>
              <a:rPr lang="en-US" sz="2000" i="1" dirty="0"/>
              <a:t>DMACC Daily</a:t>
            </a:r>
            <a:r>
              <a:rPr lang="en-US" sz="2000" dirty="0"/>
              <a:t>, your email, and DMACC social media for details.</a:t>
            </a:r>
          </a:p>
        </p:txBody>
      </p:sp>
      <p:pic>
        <p:nvPicPr>
          <p:cNvPr id="6" name="Picture 5" descr="Photograph of Mary McCl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043" y="1720516"/>
            <a:ext cx="2243117" cy="334526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026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DMACC Counseling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1916"/>
            <a:ext cx="8596668" cy="5149515"/>
          </a:xfrm>
        </p:spPr>
        <p:txBody>
          <a:bodyPr>
            <a:normAutofit/>
          </a:bodyPr>
          <a:lstStyle/>
          <a:p>
            <a:r>
              <a:rPr lang="en-US" sz="2000" dirty="0"/>
              <a:t>Self-Help Strategies</a:t>
            </a:r>
          </a:p>
          <a:p>
            <a:pPr lvl="1"/>
            <a:r>
              <a:rPr lang="en-US" sz="1800" dirty="0"/>
              <a:t>Stay active – get outside!</a:t>
            </a:r>
          </a:p>
          <a:p>
            <a:pPr lvl="1"/>
            <a:r>
              <a:rPr lang="en-US" sz="1800" dirty="0"/>
              <a:t>Stay busy – do at least one productive activity per day</a:t>
            </a:r>
          </a:p>
          <a:p>
            <a:pPr lvl="1"/>
            <a:r>
              <a:rPr lang="en-US" sz="1800" dirty="0"/>
              <a:t>Stay connected – reach out to at least one person each day</a:t>
            </a:r>
          </a:p>
          <a:p>
            <a:pPr lvl="1"/>
            <a:r>
              <a:rPr lang="en-US" sz="1800" dirty="0"/>
              <a:t>Set a schedule</a:t>
            </a:r>
          </a:p>
          <a:p>
            <a:r>
              <a:rPr lang="en-US" sz="2000" dirty="0"/>
              <a:t>Wellness Apps</a:t>
            </a:r>
          </a:p>
          <a:p>
            <a:pPr lvl="1"/>
            <a:r>
              <a:rPr lang="en-US" sz="1800" dirty="0"/>
              <a:t>* denotes FREE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BF0B2850-D371-144F-8490-BBF886C9A08C}"/>
              </a:ext>
            </a:extLst>
          </p:cNvPr>
          <p:cNvGraphicFramePr>
            <a:graphicFrameLocks/>
          </p:cNvGraphicFramePr>
          <p:nvPr/>
        </p:nvGraphicFramePr>
        <p:xfrm>
          <a:off x="1536158" y="4425147"/>
          <a:ext cx="7287817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835">
                  <a:extLst>
                    <a:ext uri="{9D8B030D-6E8A-4147-A177-3AD203B41FA5}">
                      <a16:colId xmlns:a16="http://schemas.microsoft.com/office/drawing/2014/main" val="268965052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74135922"/>
                    </a:ext>
                  </a:extLst>
                </a:gridCol>
                <a:gridCol w="1744699">
                  <a:extLst>
                    <a:ext uri="{9D8B030D-6E8A-4147-A177-3AD203B41FA5}">
                      <a16:colId xmlns:a16="http://schemas.microsoft.com/office/drawing/2014/main" val="11787405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42816701"/>
                    </a:ext>
                  </a:extLst>
                </a:gridCol>
                <a:gridCol w="2129883">
                  <a:extLst>
                    <a:ext uri="{9D8B030D-6E8A-4147-A177-3AD203B41FA5}">
                      <a16:colId xmlns:a16="http://schemas.microsoft.com/office/drawing/2014/main" val="132719355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1770437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Headspace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Calm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Happify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524979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MindShift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MoodKit</a:t>
                      </a:r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Breathe 2 Relax*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69337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r"/>
                      <a:endParaRPr lang="en-US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Anxiety Coach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76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65FD-D7AE-B24C-972E-BE11ED8F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Campus Health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1490-E330-8043-AA8D-5331A685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u="sng" dirty="0">
                <a:hlinkClick r:id="rId2" tooltip="https://www.dmacc.edu/counseling/Pages/welcome.aspx"/>
              </a:rPr>
              <a:t>Community Resource</a:t>
            </a:r>
            <a:r>
              <a:rPr lang="en-US" dirty="0"/>
              <a:t> information is available on the DMACC Counseling webpage.</a:t>
            </a:r>
          </a:p>
          <a:p>
            <a:r>
              <a:rPr lang="en-US" u="sng" dirty="0">
                <a:hlinkClick r:id="rId3"/>
              </a:rPr>
              <a:t>Campus Health</a:t>
            </a:r>
            <a:r>
              <a:rPr lang="en-US" dirty="0"/>
              <a:t> is still available to students! </a:t>
            </a:r>
          </a:p>
          <a:p>
            <a:pPr lvl="1"/>
            <a:r>
              <a:rPr lang="en-US" dirty="0"/>
              <a:t>Zoom meetings with the Campus Health Specialist or the Nurse Practitioner can be scheduled.</a:t>
            </a:r>
          </a:p>
          <a:p>
            <a:pPr lvl="1"/>
            <a:r>
              <a:rPr lang="en-US" dirty="0"/>
              <a:t>Nurse Practitioner hours: Tuesdays, 8:00 AM-4:00 PM and Wednesdays, 8:00 AM- 12:00 PM</a:t>
            </a:r>
          </a:p>
          <a:p>
            <a:pPr lvl="1"/>
            <a:r>
              <a:rPr lang="en-US" dirty="0"/>
              <a:t>Students must contact Campus Health to set up a meeting time and provide contact and meeting information.</a:t>
            </a:r>
          </a:p>
          <a:p>
            <a:r>
              <a:rPr lang="en-US" dirty="0"/>
              <a:t>Contact Campus Health: Call 515-964-6352 and leave a message (checked regularly) or email Sandra Foster at </a:t>
            </a:r>
            <a:r>
              <a:rPr lang="en-US" dirty="0">
                <a:hlinkClick r:id="rId4"/>
              </a:rPr>
              <a:t>safoster2@dmacc.edu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9869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6971"/>
          </a:xfrm>
        </p:spPr>
        <p:txBody>
          <a:bodyPr/>
          <a:lstStyle/>
          <a:p>
            <a:r>
              <a:rPr lang="en-US" dirty="0"/>
              <a:t>Registering for Classes, step 1</a:t>
            </a:r>
          </a:p>
        </p:txBody>
      </p:sp>
      <p:pic>
        <p:nvPicPr>
          <p:cNvPr id="4" name="Content Placeholder 3" descr="Screenshot of the Student tab in myDMAC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1796111"/>
            <a:ext cx="8596312" cy="3710505"/>
          </a:xfrm>
          <a:ln w="12700">
            <a:solidFill>
              <a:schemeClr val="tx2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D9EACB-033F-4603-8049-ABA73DF6B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1086" y="2075542"/>
            <a:ext cx="899885" cy="624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Classes, step 2</a:t>
            </a:r>
          </a:p>
        </p:txBody>
      </p:sp>
      <p:pic>
        <p:nvPicPr>
          <p:cNvPr id="4" name="Content Placeholder 3" descr="Screenshot showing to click on the Web Info button in myDMACC">
            <a:extLst>
              <a:ext uri="{FF2B5EF4-FFF2-40B4-BE49-F238E27FC236}">
                <a16:creationId xmlns:a16="http://schemas.microsoft.com/office/drawing/2014/main" id="{36E1CDC2-232F-4A6E-A945-EE28B5F1A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544615"/>
            <a:ext cx="6939423" cy="503013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D9EACB-033F-4603-8049-ABA73DF6B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822" y="5041558"/>
            <a:ext cx="2730550" cy="8807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showing to select Main Menu in the Web Info System drop-down menu.">
            <a:extLst>
              <a:ext uri="{FF2B5EF4-FFF2-40B4-BE49-F238E27FC236}">
                <a16:creationId xmlns:a16="http://schemas.microsoft.com/office/drawing/2014/main" id="{36E1CDC2-232F-4A6E-A945-EE28B5F1A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503112"/>
            <a:ext cx="7104794" cy="515000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DD9EACB-033F-4603-8049-ABA73DF6B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629" y="5919232"/>
            <a:ext cx="947352" cy="4448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5C175E-3E35-7044-B402-6F83F789FE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915" y="493924"/>
            <a:ext cx="8596668" cy="1320800"/>
          </a:xfrm>
        </p:spPr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Registering for Classes, step 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indicating to click on Student Services in the Web Info System Main Menu">
            <a:extLst>
              <a:ext uri="{FF2B5EF4-FFF2-40B4-BE49-F238E27FC236}">
                <a16:creationId xmlns:a16="http://schemas.microsoft.com/office/drawing/2014/main" id="{0BA70399-7B7C-4806-B136-8D8A93DED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97094"/>
            <a:ext cx="6052457" cy="476336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CDCE5EC-3528-4408-8CD0-4696D5BE7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642" y="3017894"/>
            <a:ext cx="1925815" cy="4284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Screenshot indicating to select Student Services in the Web Info System main menu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Classes, step 4</a:t>
            </a:r>
          </a:p>
        </p:txBody>
      </p:sp>
    </p:spTree>
    <p:extLst>
      <p:ext uri="{BB962C8B-B14F-4D97-AF65-F5344CB8AC3E}">
        <p14:creationId xmlns:p14="http://schemas.microsoft.com/office/powerpoint/2010/main" val="2275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46BF-6832-8A47-8A2E-3CB3BB92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76D1A-C3EE-BE48-9F0A-D0158699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Amanda Rodenborn: </a:t>
            </a:r>
            <a:r>
              <a:rPr lang="en-US" sz="2400" dirty="0"/>
              <a:t>Blackboard Collaborate Ultra, Technology Tips, and General Blackboard Course/Platform Navigation</a:t>
            </a:r>
          </a:p>
          <a:p>
            <a:r>
              <a:rPr lang="en-US" sz="2400" b="1" dirty="0" err="1"/>
              <a:t>Farfum</a:t>
            </a:r>
            <a:r>
              <a:rPr lang="en-US" sz="2400" b="1" dirty="0"/>
              <a:t> </a:t>
            </a:r>
            <a:r>
              <a:rPr lang="en-US" sz="2400" b="1" dirty="0" err="1"/>
              <a:t>Ladroma</a:t>
            </a:r>
            <a:r>
              <a:rPr lang="en-US" sz="2400" b="1" dirty="0"/>
              <a:t>: </a:t>
            </a:r>
            <a:r>
              <a:rPr lang="en-US" sz="2400" dirty="0"/>
              <a:t>Online Academic Achievement Center and Testing Information </a:t>
            </a:r>
          </a:p>
          <a:p>
            <a:r>
              <a:rPr lang="en-US" sz="2400" b="1" dirty="0"/>
              <a:t>Mary McClure:</a:t>
            </a:r>
            <a:r>
              <a:rPr lang="en-US" sz="2400" dirty="0"/>
              <a:t> Online Counseling, Self-Help Strategies, Health, and Community Resources Information</a:t>
            </a:r>
          </a:p>
          <a:p>
            <a:r>
              <a:rPr lang="en-US" sz="2400" b="1" dirty="0"/>
              <a:t>Kris </a:t>
            </a:r>
            <a:r>
              <a:rPr lang="en-US" sz="2400" b="1" dirty="0" err="1"/>
              <a:t>Olds</a:t>
            </a:r>
            <a:r>
              <a:rPr lang="en-US" sz="2400" b="1" dirty="0"/>
              <a:t>, Abbie Finnegan and Holly Hedberg: </a:t>
            </a:r>
            <a:r>
              <a:rPr lang="en-US" sz="2400" dirty="0"/>
              <a:t>Registration and Online Advising Resources</a:t>
            </a:r>
          </a:p>
        </p:txBody>
      </p:sp>
    </p:spTree>
    <p:extLst>
      <p:ext uri="{BB962C8B-B14F-4D97-AF65-F5344CB8AC3E}">
        <p14:creationId xmlns:p14="http://schemas.microsoft.com/office/powerpoint/2010/main" val="4160608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indicating to click on Registration in the Student Services men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1" y="1700182"/>
            <a:ext cx="8759372" cy="4549921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061" y="5127369"/>
            <a:ext cx="1685764" cy="4608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0E61F3-89B5-3547-9498-ECCC4F06884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Registering for Classes, step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indicating to click on Look Up Classes in the Registration men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583387"/>
            <a:ext cx="9915002" cy="450777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334" y="4190152"/>
            <a:ext cx="2015380" cy="5370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DE473-151E-1C4E-A2AF-985F3AC9D9D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Registering for Classes, step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showing to select term in the drop-down menu and then click submit.">
            <a:extLst>
              <a:ext uri="{FF2B5EF4-FFF2-40B4-BE49-F238E27FC236}">
                <a16:creationId xmlns:a16="http://schemas.microsoft.com/office/drawing/2014/main" id="{AB4E85B8-B891-48A9-84F4-C6674822C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21" y="2500008"/>
            <a:ext cx="5979182" cy="311891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334" y="3365771"/>
            <a:ext cx="5285721" cy="10797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38ECEB-078E-4560-8CCC-CF9B00A0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127" y="4653787"/>
            <a:ext cx="1512175" cy="7227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FEBD43-DCA9-FE4A-850A-7CAF3EA16B6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Registering for Classes, step 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indicating to search by subject or click on the Advanced Search butt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546698"/>
            <a:ext cx="8697411" cy="471440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6135" y="5394527"/>
            <a:ext cx="1669142" cy="4789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27EB90-C394-1B4A-96F7-6B489898CE6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Registering for Classes, step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showing how to perform an advanced search by selecting the campus location and subject title, entering the course number, and selecting open on course availability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1699304"/>
            <a:ext cx="7773272" cy="395420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2841" y="2094592"/>
            <a:ext cx="1113724" cy="55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420" y="3273559"/>
            <a:ext cx="1388566" cy="4354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7757" y="4633451"/>
            <a:ext cx="1352745" cy="444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0665" y="4813246"/>
            <a:ext cx="1301093" cy="6908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3394CA-435A-D84B-96C3-0B1F40F29CC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Registering for Classes, step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showing to check the class dates, times, and location will work for you. Then check the box next to the course and click on the Register button to enroll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683" y="1764917"/>
            <a:ext cx="10747983" cy="4258331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2978" y="2500009"/>
            <a:ext cx="2979683" cy="11186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200" y="2658563"/>
            <a:ext cx="568325" cy="508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925" y="5512725"/>
            <a:ext cx="1219200" cy="5341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DEA443-0682-954C-8D3A-59C637F4C5C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Registering for Classes, step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a student's schedule after they have successfully registered for a cour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819072"/>
            <a:ext cx="10978073" cy="353397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A82CC2-FA8B-4649-A35B-AB0CCD1B0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Registering for Classes, step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5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Finding Your Advisor</a:t>
            </a:r>
            <a:r>
              <a:rPr lang="en-US" dirty="0"/>
              <a:t>, step 1</a:t>
            </a:r>
          </a:p>
        </p:txBody>
      </p:sp>
      <p:pic>
        <p:nvPicPr>
          <p:cNvPr id="4" name="Content Placeholder 3" descr="Screenshot indicating to click on the A-Z Listing link on the DMACC website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1930400"/>
            <a:ext cx="10698336" cy="3628817"/>
          </a:xfrm>
          <a:ln w="12700">
            <a:solidFill>
              <a:schemeClr val="accent2"/>
            </a:solidFill>
          </a:ln>
        </p:spPr>
      </p:pic>
      <p:sp>
        <p:nvSpPr>
          <p:cNvPr id="5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89523" y="2033081"/>
            <a:ext cx="972766" cy="4863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indicating to click on Advising under A's on the A-Z Listing web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737468"/>
            <a:ext cx="11188428" cy="3729476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 descr="Screenshot indicating to click on Advising under the A's in the A-Z listing"/>
          <p:cNvSpPr/>
          <p:nvPr/>
        </p:nvSpPr>
        <p:spPr>
          <a:xfrm>
            <a:off x="3283529" y="3147128"/>
            <a:ext cx="2978728" cy="4585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6E9F91-1640-7448-BAE8-E2A26B4A9AD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kern="1200" baseline="0" dirty="0">
                <a:solidFill>
                  <a:srgbClr val="0B2241"/>
                </a:solidFill>
                <a:effectLst/>
                <a:latin typeface="Trebuchet MS" panose="020B0703020202090204" pitchFamily="34" charset="0"/>
                <a:ea typeface="+mj-ea"/>
                <a:cs typeface="+mj-cs"/>
              </a:rPr>
              <a:t>Finding Your Advisor, step 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d an Advisor webpage 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71" y="1651040"/>
            <a:ext cx="11556057" cy="4170115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BE9FEE-147C-AD46-AB56-29036FC87B2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Finding Your Advisor, step</a:t>
            </a:r>
            <a:r>
              <a:rPr lang="en-US" baseline="0" dirty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9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ckboard Collaborate Ultra icon">
            <a:extLst>
              <a:ext uri="{FF2B5EF4-FFF2-40B4-BE49-F238E27FC236}">
                <a16:creationId xmlns:a16="http://schemas.microsoft.com/office/drawing/2014/main" id="{01F748A9-4C63-3F4A-B2F6-D865CCBFC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64" y="5369654"/>
            <a:ext cx="2520936" cy="586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E4199-FA61-3945-9666-A5B1C107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Learning (Online Department)</a:t>
            </a:r>
          </a:p>
        </p:txBody>
      </p:sp>
      <p:pic>
        <p:nvPicPr>
          <p:cNvPr id="5" name="Picture 4" descr="Amanda Rodenborn Profile">
            <a:extLst>
              <a:ext uri="{FF2B5EF4-FFF2-40B4-BE49-F238E27FC236}">
                <a16:creationId xmlns:a16="http://schemas.microsoft.com/office/drawing/2014/main" id="{BFEAFCD4-B2A6-9F45-B04A-B8611A854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11" y="2878144"/>
            <a:ext cx="2166116" cy="268897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6" name="Picture 5" descr="Blackboard logo">
            <a:extLst>
              <a:ext uri="{FF2B5EF4-FFF2-40B4-BE49-F238E27FC236}">
                <a16:creationId xmlns:a16="http://schemas.microsoft.com/office/drawing/2014/main" id="{2C56AE33-9950-9440-97FD-F75A81A1BB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709" y="5802299"/>
            <a:ext cx="509994" cy="492109"/>
          </a:xfrm>
          <a:prstGeom prst="rect">
            <a:avLst/>
          </a:prstGeom>
        </p:spPr>
      </p:pic>
      <p:pic>
        <p:nvPicPr>
          <p:cNvPr id="7" name="Picture 6" descr="Ask a Question Button">
            <a:extLst>
              <a:ext uri="{FF2B5EF4-FFF2-40B4-BE49-F238E27FC236}">
                <a16:creationId xmlns:a16="http://schemas.microsoft.com/office/drawing/2014/main" id="{F44D15F0-88F7-424C-82F6-59C5F252F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022" y="5011254"/>
            <a:ext cx="1175019" cy="388793"/>
          </a:xfrm>
          <a:prstGeom prst="rect">
            <a:avLst/>
          </a:prstGeom>
        </p:spPr>
      </p:pic>
      <p:sp>
        <p:nvSpPr>
          <p:cNvPr id="3" name="Content Placeholder 2" descr="Ask a Question button">
            <a:extLst>
              <a:ext uri="{FF2B5EF4-FFF2-40B4-BE49-F238E27FC236}">
                <a16:creationId xmlns:a16="http://schemas.microsoft.com/office/drawing/2014/main" id="{AC103285-FF61-934E-B1CE-F12EED9CB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77971"/>
            <a:ext cx="8147489" cy="4570429"/>
          </a:xfrm>
        </p:spPr>
        <p:txBody>
          <a:bodyPr>
            <a:normAutofit/>
          </a:bodyPr>
          <a:lstStyle/>
          <a:p>
            <a:r>
              <a:rPr lang="en-US" b="1" dirty="0"/>
              <a:t>Host: </a:t>
            </a:r>
            <a:r>
              <a:rPr lang="en-US" dirty="0"/>
              <a:t>Amanda Rodenborn, Instructional Designer and Professor</a:t>
            </a:r>
          </a:p>
          <a:p>
            <a:r>
              <a:rPr lang="en-US" b="1" dirty="0"/>
              <a:t>What We Do: </a:t>
            </a:r>
            <a:r>
              <a:rPr lang="en-US" dirty="0"/>
              <a:t>Support and train faculty and students on best practices for the web, Blackboard, teaching, and learning</a:t>
            </a:r>
          </a:p>
          <a:p>
            <a:r>
              <a:rPr lang="en-US" dirty="0">
                <a:hlinkClick r:id="rId6"/>
              </a:rPr>
              <a:t>DMACC Course Types</a:t>
            </a:r>
            <a:r>
              <a:rPr lang="en-US" dirty="0"/>
              <a:t> before and after COVID-19</a:t>
            </a:r>
          </a:p>
          <a:p>
            <a:pPr lvl="1"/>
            <a:r>
              <a:rPr lang="en-US" dirty="0"/>
              <a:t>Web-enhanced (face-to-face/traditional)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Real-time virtual</a:t>
            </a:r>
          </a:p>
          <a:p>
            <a:pPr lvl="1"/>
            <a:r>
              <a:rPr lang="en-US" dirty="0"/>
              <a:t>Web-blended (face-to-face and online)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Web-blended (virtual and online)</a:t>
            </a:r>
          </a:p>
          <a:p>
            <a:pPr lvl="1"/>
            <a:r>
              <a:rPr lang="en-US" dirty="0"/>
              <a:t>Online</a:t>
            </a:r>
          </a:p>
          <a:p>
            <a:r>
              <a:rPr lang="en-US" dirty="0"/>
              <a:t>Get Help</a:t>
            </a:r>
          </a:p>
          <a:p>
            <a:pPr lvl="1"/>
            <a:r>
              <a:rPr lang="en-US" dirty="0"/>
              <a:t>Email Your Instructor: </a:t>
            </a:r>
            <a:r>
              <a:rPr lang="en-US" dirty="0">
                <a:hlinkClick r:id="rId7"/>
              </a:rPr>
              <a:t>DMACC Phone Directory</a:t>
            </a:r>
            <a:endParaRPr lang="en-US" dirty="0"/>
          </a:p>
          <a:p>
            <a:pPr lvl="1"/>
            <a:r>
              <a:rPr lang="en-US" dirty="0"/>
              <a:t>Contact DMACC Tech Support</a:t>
            </a:r>
          </a:p>
          <a:p>
            <a:r>
              <a:rPr lang="en-US" dirty="0"/>
              <a:t>Blackboard Collaborate</a:t>
            </a:r>
          </a:p>
          <a:p>
            <a:r>
              <a:rPr lang="en-US" dirty="0"/>
              <a:t>Blackboard Basics for Students Course</a:t>
            </a:r>
          </a:p>
        </p:txBody>
      </p:sp>
    </p:spTree>
    <p:extLst>
      <p:ext uri="{BB962C8B-B14F-4D97-AF65-F5344CB8AC3E}">
        <p14:creationId xmlns:p14="http://schemas.microsoft.com/office/powerpoint/2010/main" val="968597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53C5-88B2-E841-B913-1594F521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and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052BD-194C-4547-B76E-19BFBCDB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2612362"/>
          </a:xfrm>
        </p:spPr>
        <p:txBody>
          <a:bodyPr/>
          <a:lstStyle/>
          <a:p>
            <a:r>
              <a:rPr lang="en-US" dirty="0"/>
              <a:t>Amanda Rodenborn, Instructional Designer, </a:t>
            </a:r>
            <a:r>
              <a:rPr lang="en-US" dirty="0">
                <a:hlinkClick r:id="rId2"/>
              </a:rPr>
              <a:t>ajrodenborn@dmacc.edu</a:t>
            </a:r>
            <a:endParaRPr lang="en-US" dirty="0"/>
          </a:p>
          <a:p>
            <a:r>
              <a:rPr lang="en-US" dirty="0" err="1"/>
              <a:t>Farfum</a:t>
            </a:r>
            <a:r>
              <a:rPr lang="en-US" dirty="0"/>
              <a:t> </a:t>
            </a:r>
            <a:r>
              <a:rPr lang="en-US" dirty="0" err="1"/>
              <a:t>Ladroma</a:t>
            </a:r>
            <a:r>
              <a:rPr lang="en-US" dirty="0"/>
              <a:t>, </a:t>
            </a:r>
            <a:r>
              <a:rPr lang="en-US" dirty="0">
                <a:solidFill>
                  <a:srgbClr val="201F1E"/>
                </a:solidFill>
              </a:rPr>
              <a:t>Testing Center and AAC Coordinator, </a:t>
            </a:r>
            <a:r>
              <a:rPr lang="en-US" dirty="0">
                <a:solidFill>
                  <a:srgbClr val="201F1E"/>
                </a:solidFill>
                <a:hlinkClick r:id="rId3"/>
              </a:rPr>
              <a:t>ffladroma@dmacc.edu</a:t>
            </a:r>
            <a:endParaRPr lang="en-US" dirty="0">
              <a:solidFill>
                <a:srgbClr val="201F1E"/>
              </a:solidFill>
            </a:endParaRPr>
          </a:p>
          <a:p>
            <a:r>
              <a:rPr lang="en-US" dirty="0"/>
              <a:t>Mary McClure, Counselor, </a:t>
            </a:r>
            <a:r>
              <a:rPr lang="en-US" dirty="0">
                <a:hlinkClick r:id="rId4"/>
              </a:rPr>
              <a:t>mmmcclure@dmacc.edu</a:t>
            </a:r>
            <a:endParaRPr lang="en-US" dirty="0"/>
          </a:p>
          <a:p>
            <a:r>
              <a:rPr lang="en-US" dirty="0">
                <a:solidFill>
                  <a:srgbClr val="201F1E"/>
                </a:solidFill>
              </a:rPr>
              <a:t>Kris </a:t>
            </a:r>
            <a:r>
              <a:rPr lang="en-US" dirty="0" err="1">
                <a:solidFill>
                  <a:srgbClr val="201F1E"/>
                </a:solidFill>
              </a:rPr>
              <a:t>Olds</a:t>
            </a:r>
            <a:r>
              <a:rPr lang="en-US" dirty="0">
                <a:solidFill>
                  <a:srgbClr val="201F1E"/>
                </a:solidFill>
              </a:rPr>
              <a:t>, Academic Advisor, </a:t>
            </a:r>
            <a:r>
              <a:rPr lang="en-US" dirty="0">
                <a:solidFill>
                  <a:srgbClr val="201F1E"/>
                </a:solidFill>
                <a:hlinkClick r:id="rId5"/>
              </a:rPr>
              <a:t>klolds@dmacc.edu</a:t>
            </a:r>
            <a:endParaRPr lang="en-US" dirty="0">
              <a:solidFill>
                <a:srgbClr val="201F1E"/>
              </a:solidFill>
            </a:endParaRPr>
          </a:p>
          <a:p>
            <a:r>
              <a:rPr lang="en-US" dirty="0">
                <a:solidFill>
                  <a:srgbClr val="201F1E"/>
                </a:solidFill>
              </a:rPr>
              <a:t>Holly Hedberg, Academic Advisor, </a:t>
            </a:r>
            <a:r>
              <a:rPr lang="en-US" dirty="0">
                <a:solidFill>
                  <a:srgbClr val="201F1E"/>
                </a:solidFill>
                <a:hlinkClick r:id="rId6"/>
              </a:rPr>
              <a:t>hmhedberg@dmacc.edu</a:t>
            </a:r>
            <a:endParaRPr lang="en-US" dirty="0">
              <a:solidFill>
                <a:srgbClr val="201F1E"/>
              </a:solidFill>
            </a:endParaRPr>
          </a:p>
          <a:p>
            <a:r>
              <a:rPr lang="en-US" dirty="0">
                <a:solidFill>
                  <a:srgbClr val="201F1E"/>
                </a:solidFill>
              </a:rPr>
              <a:t>Abbie Finnegan, Academic Advisor, </a:t>
            </a:r>
            <a:r>
              <a:rPr lang="en-US" dirty="0">
                <a:hlinkClick r:id="rId7" tooltip="mailto:ajfinnegan1@dmacc.edu"/>
              </a:rPr>
              <a:t>ajfinnegan1@dmacc.edu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711064-FBA1-9F41-905E-CB2A2F42BD0E}"/>
              </a:ext>
            </a:extLst>
          </p:cNvPr>
          <p:cNvSpPr/>
          <p:nvPr/>
        </p:nvSpPr>
        <p:spPr>
          <a:xfrm>
            <a:off x="677334" y="1930400"/>
            <a:ext cx="8596668" cy="12820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81625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F534-5468-244B-A410-76D04F8A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Collaborate: Joining</a:t>
            </a:r>
          </a:p>
        </p:txBody>
      </p:sp>
      <p:pic>
        <p:nvPicPr>
          <p:cNvPr id="9" name="Picture 8" descr="Screenshot of Blackboard Collaborate join screen">
            <a:extLst>
              <a:ext uri="{FF2B5EF4-FFF2-40B4-BE49-F238E27FC236}">
                <a16:creationId xmlns:a16="http://schemas.microsoft.com/office/drawing/2014/main" id="{5FB7AE01-0CAC-C345-93B4-4F09E906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92370"/>
            <a:ext cx="7972689" cy="5210355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31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096-E37F-004E-B3F4-94183C09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Collaborate: Features</a:t>
            </a:r>
          </a:p>
        </p:txBody>
      </p:sp>
      <p:pic>
        <p:nvPicPr>
          <p:cNvPr id="7" name="Picture 6" descr="Screenshot of Blackboard Collaborate Panel to access chat, attendees list, content sharing, and settings">
            <a:extLst>
              <a:ext uri="{FF2B5EF4-FFF2-40B4-BE49-F238E27FC236}">
                <a16:creationId xmlns:a16="http://schemas.microsoft.com/office/drawing/2014/main" id="{6549432D-E801-8C47-AE5E-070A99AF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90472"/>
            <a:ext cx="7993742" cy="523623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5A185C-9B01-7D4B-9B27-64EE3D95E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9456" y="2077069"/>
            <a:ext cx="2817962" cy="2408686"/>
          </a:xfr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Tips</a:t>
            </a:r>
          </a:p>
          <a:p>
            <a:r>
              <a:rPr lang="en-US" dirty="0"/>
              <a:t>Dress and behave like you’re in class—because you are. </a:t>
            </a:r>
            <a:r>
              <a:rPr lang="en-US" dirty="0">
                <a:sym typeface="Wingdings" pitchFamily="2" charset="2"/>
              </a:rPr>
              <a:t> </a:t>
            </a:r>
          </a:p>
          <a:p>
            <a:r>
              <a:rPr lang="en-US" dirty="0">
                <a:sym typeface="Wingdings" pitchFamily="2" charset="2"/>
              </a:rPr>
              <a:t>Beware of distracting surroundings, movement, and noise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2392-04A2-8E49-B791-28D6156F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BFD3-320A-D648-A3A0-415467B8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828" y="733685"/>
            <a:ext cx="4537495" cy="572591"/>
          </a:xfr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dirty="0"/>
              <a:t>Enter through </a:t>
            </a:r>
            <a:r>
              <a:rPr lang="en-US" sz="1400" dirty="0" err="1"/>
              <a:t>myDMACC</a:t>
            </a:r>
            <a:r>
              <a:rPr lang="en-US" sz="1400" dirty="0"/>
              <a:t> portal or </a:t>
            </a:r>
            <a:r>
              <a:rPr lang="en-US" sz="1400" dirty="0">
                <a:hlinkClick r:id="rId2"/>
              </a:rPr>
              <a:t>dmacc.blackboard.com</a:t>
            </a:r>
            <a:r>
              <a:rPr lang="en-US" sz="1400" dirty="0"/>
              <a:t> (same sign-on as </a:t>
            </a:r>
            <a:r>
              <a:rPr lang="en-US" sz="1400" dirty="0" err="1"/>
              <a:t>myDMACC</a:t>
            </a:r>
            <a:r>
              <a:rPr lang="en-US" sz="1400" dirty="0"/>
              <a:t>)</a:t>
            </a:r>
          </a:p>
        </p:txBody>
      </p:sp>
      <p:pic>
        <p:nvPicPr>
          <p:cNvPr id="9" name="Picture 8" descr="Screenshot of Blackboard main screen after signing in">
            <a:extLst>
              <a:ext uri="{FF2B5EF4-FFF2-40B4-BE49-F238E27FC236}">
                <a16:creationId xmlns:a16="http://schemas.microsoft.com/office/drawing/2014/main" id="{9533D4ED-2728-0A48-8ED1-D33394D0E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0" y="1357813"/>
            <a:ext cx="12128740" cy="550018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97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5291-E782-274E-B16C-F22590A1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Basics for Students Course</a:t>
            </a:r>
          </a:p>
        </p:txBody>
      </p:sp>
      <p:pic>
        <p:nvPicPr>
          <p:cNvPr id="7" name="Picture 6" descr="Blackboard Basics for Students Announcements screenshot">
            <a:extLst>
              <a:ext uri="{FF2B5EF4-FFF2-40B4-BE49-F238E27FC236}">
                <a16:creationId xmlns:a16="http://schemas.microsoft.com/office/drawing/2014/main" id="{8D7C3250-A469-FC41-A117-F73020256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6670"/>
            <a:ext cx="8975624" cy="512528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878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9E8C-7DAC-E840-9858-63596094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Basics for Students: Course Content</a:t>
            </a:r>
          </a:p>
        </p:txBody>
      </p:sp>
      <p:pic>
        <p:nvPicPr>
          <p:cNvPr id="7" name="Picture 6" descr="Blackboard Basics for Students Course Content screenshot">
            <a:extLst>
              <a:ext uri="{FF2B5EF4-FFF2-40B4-BE49-F238E27FC236}">
                <a16:creationId xmlns:a16="http://schemas.microsoft.com/office/drawing/2014/main" id="{202BFFC2-CAAC-1247-A60C-45F10C94A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39" y="1766499"/>
            <a:ext cx="11492325" cy="485858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4001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0003-26D4-449F-91AC-A01CF78A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Support Services: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CF47-91E5-488F-968C-1456C67EC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54" y="1434905"/>
            <a:ext cx="8779548" cy="493775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rgbClr val="201F1E"/>
                </a:solidFill>
              </a:rPr>
              <a:t>Host: </a:t>
            </a:r>
            <a:r>
              <a:rPr lang="en-US" sz="2000" dirty="0" err="1">
                <a:solidFill>
                  <a:srgbClr val="201F1E"/>
                </a:solidFill>
              </a:rPr>
              <a:t>Farfum</a:t>
            </a:r>
            <a:r>
              <a:rPr lang="en-US" sz="2000" dirty="0">
                <a:solidFill>
                  <a:srgbClr val="201F1E"/>
                </a:solidFill>
              </a:rPr>
              <a:t> </a:t>
            </a:r>
            <a:r>
              <a:rPr lang="en-US" sz="2000" dirty="0" err="1">
                <a:solidFill>
                  <a:srgbClr val="201F1E"/>
                </a:solidFill>
              </a:rPr>
              <a:t>Ladroma</a:t>
            </a:r>
            <a:r>
              <a:rPr lang="en-US" sz="2000" dirty="0">
                <a:solidFill>
                  <a:srgbClr val="201F1E"/>
                </a:solidFill>
              </a:rPr>
              <a:t>, Urban Campus Testing Center and AAC Coordinator</a:t>
            </a:r>
          </a:p>
          <a:p>
            <a:r>
              <a:rPr lang="en-US" sz="2000" dirty="0">
                <a:solidFill>
                  <a:srgbClr val="201F1E"/>
                </a:solidFill>
              </a:rPr>
              <a:t>Due to the current closure of all DMACC locations to the public, we are implementing remote </a:t>
            </a:r>
            <a:r>
              <a:rPr lang="en-US" sz="2000" b="1" dirty="0">
                <a:solidFill>
                  <a:srgbClr val="201F1E"/>
                </a:solidFill>
              </a:rPr>
              <a:t>ACCUPLACER</a:t>
            </a:r>
            <a:r>
              <a:rPr lang="en-US" sz="2000" dirty="0">
                <a:solidFill>
                  <a:srgbClr val="201F1E"/>
                </a:solidFill>
              </a:rPr>
              <a:t> and </a:t>
            </a:r>
            <a:r>
              <a:rPr lang="en-US" sz="2000" b="1" dirty="0">
                <a:solidFill>
                  <a:srgbClr val="201F1E"/>
                </a:solidFill>
              </a:rPr>
              <a:t>TEAS</a:t>
            </a:r>
            <a:r>
              <a:rPr lang="en-US" sz="2000" dirty="0">
                <a:solidFill>
                  <a:srgbClr val="201F1E"/>
                </a:solidFill>
              </a:rPr>
              <a:t> testing to help you complete your DMACC pre-admission requirements in a timely manner.</a:t>
            </a:r>
          </a:p>
          <a:p>
            <a:r>
              <a:rPr lang="en-US" b="1" dirty="0">
                <a:solidFill>
                  <a:srgbClr val="201F1E"/>
                </a:solidFill>
              </a:rPr>
              <a:t>ACCUPLACER Remote Testing (Reading/Writing and ELL Placement)</a:t>
            </a:r>
          </a:p>
          <a:p>
            <a:pPr lvl="1"/>
            <a:r>
              <a:rPr lang="en-US" dirty="0">
                <a:solidFill>
                  <a:srgbClr val="201F1E"/>
                </a:solidFill>
              </a:rPr>
              <a:t>To test remotely, students MUST have access to a computer (desktop or laptop) with a webcam and audio capabilities. </a:t>
            </a:r>
            <a:r>
              <a:rPr lang="en-US" i="1" dirty="0">
                <a:solidFill>
                  <a:srgbClr val="201F1E"/>
                </a:solidFill>
              </a:rPr>
              <a:t>(No cost) </a:t>
            </a:r>
          </a:p>
          <a:p>
            <a:pPr lvl="1"/>
            <a:r>
              <a:rPr lang="en-US" dirty="0">
                <a:solidFill>
                  <a:srgbClr val="201F1E"/>
                </a:solidFill>
              </a:rPr>
              <a:t>Remote testing may NOT be completed through a smartphone. </a:t>
            </a:r>
          </a:p>
          <a:p>
            <a:r>
              <a:rPr lang="en-US" b="1" dirty="0">
                <a:solidFill>
                  <a:srgbClr val="201F1E"/>
                </a:solidFill>
              </a:rPr>
              <a:t>TEAS Remote Testing (Nursing and Surgical Tech Assessment)</a:t>
            </a:r>
          </a:p>
          <a:p>
            <a:pPr lvl="1"/>
            <a:r>
              <a:rPr lang="en-US" dirty="0">
                <a:solidFill>
                  <a:srgbClr val="201F1E"/>
                </a:solidFill>
              </a:rPr>
              <a:t>To test remotely, students MUST have a desktop or laptop computer with a microphone and webcam, as well as Google Chrome installed</a:t>
            </a:r>
            <a:r>
              <a:rPr lang="en-US" sz="1400" dirty="0">
                <a:solidFill>
                  <a:srgbClr val="000000"/>
                </a:solidFill>
              </a:rPr>
              <a:t>. </a:t>
            </a:r>
            <a:r>
              <a:rPr lang="en-US" i="1" dirty="0">
                <a:solidFill>
                  <a:srgbClr val="201F1E"/>
                </a:solidFill>
              </a:rPr>
              <a:t>(Extra $5 fee by </a:t>
            </a:r>
            <a:r>
              <a:rPr lang="en-US" i="1" dirty="0" err="1">
                <a:solidFill>
                  <a:srgbClr val="201F1E"/>
                </a:solidFill>
              </a:rPr>
              <a:t>Proctorio</a:t>
            </a:r>
            <a:r>
              <a:rPr lang="en-US" i="1" dirty="0">
                <a:solidFill>
                  <a:srgbClr val="201F1E"/>
                </a:solidFill>
              </a:rPr>
              <a:t>) </a:t>
            </a:r>
          </a:p>
          <a:p>
            <a:pPr lvl="1"/>
            <a:r>
              <a:rPr lang="en-US" dirty="0">
                <a:solidFill>
                  <a:srgbClr val="201F1E"/>
                </a:solidFill>
              </a:rPr>
              <a:t>Remote testing may NOT be completed through a smartphone.</a:t>
            </a:r>
            <a:endParaRPr lang="en-US" i="1" dirty="0">
              <a:solidFill>
                <a:srgbClr val="201F1E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b="1" dirty="0">
                <a:solidFill>
                  <a:srgbClr val="201F1E"/>
                </a:solidFill>
              </a:rPr>
              <a:t>TO SIGN UP FOR TESTING: </a:t>
            </a:r>
            <a:r>
              <a:rPr lang="en-US" dirty="0">
                <a:solidFill>
                  <a:srgbClr val="201F1E"/>
                </a:solidFill>
              </a:rPr>
              <a:t>Go to the </a:t>
            </a:r>
            <a:r>
              <a:rPr lang="en-US" dirty="0">
                <a:solidFill>
                  <a:srgbClr val="201F1E"/>
                </a:solidFill>
                <a:hlinkClick r:id="rId3"/>
              </a:rPr>
              <a:t>DMACC Testing Center</a:t>
            </a:r>
            <a:r>
              <a:rPr lang="en-US" dirty="0">
                <a:solidFill>
                  <a:srgbClr val="201F1E"/>
                </a:solidFill>
              </a:rPr>
              <a:t> website.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solidFill>
                  <a:srgbClr val="201F1E"/>
                </a:solidFill>
              </a:rPr>
              <a:t>If you have any questions, please contact </a:t>
            </a:r>
            <a:r>
              <a:rPr lang="en-US" dirty="0">
                <a:solidFill>
                  <a:srgbClr val="1F49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RemoteTesting@dmacc.edu</a:t>
            </a:r>
            <a:r>
              <a:rPr lang="en-US" dirty="0">
                <a:solidFill>
                  <a:srgbClr val="1F497D"/>
                </a:solidFill>
              </a:rPr>
              <a:t>.</a:t>
            </a:r>
            <a:endParaRPr lang="en-US" dirty="0">
              <a:solidFill>
                <a:srgbClr val="201F1E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90A32-1BDD-4254-8524-9BEB41C16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122" y="2791713"/>
            <a:ext cx="2196591" cy="69712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841174-C237-4366-ABB1-6BEDCA919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993" y="3985035"/>
            <a:ext cx="1750848" cy="94571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36983186"/>
      </p:ext>
    </p:extLst>
  </p:cSld>
  <p:clrMapOvr>
    <a:masterClrMapping/>
  </p:clrMapOvr>
</p:sld>
</file>

<file path=ppt/theme/theme1.xml><?xml version="1.0" encoding="utf-8"?>
<a:theme xmlns:a="http://schemas.openxmlformats.org/drawingml/2006/main" name="DMACC_OL">
  <a:themeElements>
    <a:clrScheme name="DMACCTemplateColorScheme">
      <a:dk1>
        <a:srgbClr val="000000"/>
      </a:dk1>
      <a:lt1>
        <a:srgbClr val="FFFFFF"/>
      </a:lt1>
      <a:dk2>
        <a:srgbClr val="0B2241"/>
      </a:dk2>
      <a:lt2>
        <a:srgbClr val="EBEBEB"/>
      </a:lt2>
      <a:accent1>
        <a:srgbClr val="5FCBEF"/>
      </a:accent1>
      <a:accent2>
        <a:srgbClr val="0B2241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ACC_OL" id="{23C13080-CD1B-2247-9690-701072A4DEF5}" vid="{F80DFB03-1958-7E48-A115-11CA8FF1BE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41ACCD91C4A458139BFA0A8182143" ma:contentTypeVersion="11" ma:contentTypeDescription="Create a new document." ma:contentTypeScope="" ma:versionID="77050a70ca6c19c1662fdf0fb2a7082c">
  <xsd:schema xmlns:xsd="http://www.w3.org/2001/XMLSchema" xmlns:xs="http://www.w3.org/2001/XMLSchema" xmlns:p="http://schemas.microsoft.com/office/2006/metadata/properties" xmlns:ns2="ab63ab9e-4cb9-4297-aa1f-5a40ad970bcd" targetNamespace="http://schemas.microsoft.com/office/2006/metadata/properties" ma:root="true" ma:fieldsID="4cba3234f6de431e8c54202563b4c532" ns2:_="">
    <xsd:import namespace="ab63ab9e-4cb9-4297-aa1f-5a40ad970bc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3ab9e-4cb9-4297-aa1f-5a40ad970b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875DBC-7A64-4A68-92CC-5F76B3C44374}"/>
</file>

<file path=customXml/itemProps2.xml><?xml version="1.0" encoding="utf-8"?>
<ds:datastoreItem xmlns:ds="http://schemas.openxmlformats.org/officeDocument/2006/customXml" ds:itemID="{C07BEED8-1BDE-4B19-B30D-DA9F7C79F03C}"/>
</file>

<file path=customXml/itemProps3.xml><?xml version="1.0" encoding="utf-8"?>
<ds:datastoreItem xmlns:ds="http://schemas.openxmlformats.org/officeDocument/2006/customXml" ds:itemID="{1477E05D-36F4-41F9-B902-BC47C1D4735E}"/>
</file>

<file path=docProps/app.xml><?xml version="1.0" encoding="utf-8"?>
<Properties xmlns="http://schemas.openxmlformats.org/officeDocument/2006/extended-properties" xmlns:vt="http://schemas.openxmlformats.org/officeDocument/2006/docPropsVTypes">
  <Template>DMACC_OL</Template>
  <TotalTime>6495</TotalTime>
  <Words>1294</Words>
  <Application>Microsoft Macintosh PowerPoint</Application>
  <PresentationFormat>Widescreen</PresentationFormat>
  <Paragraphs>142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DMACC_OL</vt:lpstr>
      <vt:lpstr>Welcome to Our Virtual and Online Course Support Workshop</vt:lpstr>
      <vt:lpstr>Your Hosts</vt:lpstr>
      <vt:lpstr>Distance Learning (Online Department)</vt:lpstr>
      <vt:lpstr>Blackboard Collaborate: Joining</vt:lpstr>
      <vt:lpstr>Blackboard Collaborate: Features</vt:lpstr>
      <vt:lpstr>Blackboard Site</vt:lpstr>
      <vt:lpstr>Blackboard Basics for Students Course</vt:lpstr>
      <vt:lpstr>Bb Basics for Students: Course Content</vt:lpstr>
      <vt:lpstr>Academic Support Services: Testing</vt:lpstr>
      <vt:lpstr>Testing Continued…</vt:lpstr>
      <vt:lpstr>District-Wide Tutoring: DOT</vt:lpstr>
      <vt:lpstr>District-Wide Tutoring: DTE</vt:lpstr>
      <vt:lpstr>DMACC Counseling (Student Services)</vt:lpstr>
      <vt:lpstr>DMACC Counseling Continued…</vt:lpstr>
      <vt:lpstr>Other Campus Health Services</vt:lpstr>
      <vt:lpstr>Registering for Classes, step 1</vt:lpstr>
      <vt:lpstr>Registering for Classes, step 2</vt:lpstr>
      <vt:lpstr>Registering for Classes, step  3</vt:lpstr>
      <vt:lpstr>Registering for Classes, step 4</vt:lpstr>
      <vt:lpstr>Registering for Classes, step 5</vt:lpstr>
      <vt:lpstr>Registering for Classes, step 6</vt:lpstr>
      <vt:lpstr>Registering for Classes, step 7 </vt:lpstr>
      <vt:lpstr>Registering for Classes, step 8</vt:lpstr>
      <vt:lpstr>Registering for Classes, step 9</vt:lpstr>
      <vt:lpstr>Registering for Classes, step 10 </vt:lpstr>
      <vt:lpstr>Registering for Classes, step 11</vt:lpstr>
      <vt:lpstr>Finding Your Advisor, step 1</vt:lpstr>
      <vt:lpstr>Finding Your Advisor, step  2</vt:lpstr>
      <vt:lpstr>Finding Your Advisor, step 3</vt:lpstr>
      <vt:lpstr>Q &amp; A and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Rodenborn, Amanda J</dc:creator>
  <cp:lastModifiedBy>Rodenborn, Amanda J</cp:lastModifiedBy>
  <cp:revision>69</cp:revision>
  <dcterms:created xsi:type="dcterms:W3CDTF">2020-04-13T13:46:20Z</dcterms:created>
  <dcterms:modified xsi:type="dcterms:W3CDTF">2020-05-19T15:02:39Z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0x01010055741ACCD91C4A458139BFA0A8182143</vt:lpwstr>
  </property>
</Properties>
</file>